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1110" r:id="rId2"/>
    <p:sldId id="1130" r:id="rId3"/>
    <p:sldId id="1131" r:id="rId4"/>
    <p:sldId id="1083" r:id="rId5"/>
    <p:sldId id="1111" r:id="rId6"/>
    <p:sldId id="1114" r:id="rId7"/>
    <p:sldId id="1132" r:id="rId8"/>
    <p:sldId id="1133" r:id="rId9"/>
    <p:sldId id="1121" r:id="rId10"/>
    <p:sldId id="1123" r:id="rId11"/>
    <p:sldId id="1124" r:id="rId12"/>
    <p:sldId id="1125" r:id="rId13"/>
    <p:sldId id="1126" r:id="rId14"/>
    <p:sldId id="1127" r:id="rId15"/>
    <p:sldId id="1128" r:id="rId16"/>
    <p:sldId id="1129" r:id="rId17"/>
    <p:sldId id="1134" r:id="rId18"/>
    <p:sldId id="1135" r:id="rId19"/>
  </p:sldIdLst>
  <p:sldSz cx="12192000" cy="6858000"/>
  <p:notesSz cx="9926638" cy="143557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82698B-28C7-4626-9FE7-866D0ACC3517}" v="6" dt="2024-04-18T06:40:58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Redeman" userId="1d340ed4-bd4d-4a3d-bfc2-03316eab5961" providerId="ADAL" clId="{DA82698B-28C7-4626-9FE7-866D0ACC3517}"/>
    <pc:docChg chg="addSld delSld modSld">
      <pc:chgData name="Marco Redeman" userId="1d340ed4-bd4d-4a3d-bfc2-03316eab5961" providerId="ADAL" clId="{DA82698B-28C7-4626-9FE7-866D0ACC3517}" dt="2024-04-18T06:40:58.984" v="315"/>
      <pc:docMkLst>
        <pc:docMk/>
      </pc:docMkLst>
      <pc:sldChg chg="add del">
        <pc:chgData name="Marco Redeman" userId="1d340ed4-bd4d-4a3d-bfc2-03316eab5961" providerId="ADAL" clId="{DA82698B-28C7-4626-9FE7-866D0ACC3517}" dt="2024-04-11T15:37:23.546" v="293"/>
        <pc:sldMkLst>
          <pc:docMk/>
          <pc:sldMk cId="31206271" sldId="1112"/>
        </pc:sldMkLst>
      </pc:sldChg>
      <pc:sldChg chg="modSp add mod">
        <pc:chgData name="Marco Redeman" userId="1d340ed4-bd4d-4a3d-bfc2-03316eab5961" providerId="ADAL" clId="{DA82698B-28C7-4626-9FE7-866D0ACC3517}" dt="2024-04-11T12:02:01" v="243" actId="20577"/>
        <pc:sldMkLst>
          <pc:docMk/>
          <pc:sldMk cId="4095927196" sldId="1132"/>
        </pc:sldMkLst>
        <pc:spChg chg="mod">
          <ac:chgData name="Marco Redeman" userId="1d340ed4-bd4d-4a3d-bfc2-03316eab5961" providerId="ADAL" clId="{DA82698B-28C7-4626-9FE7-866D0ACC3517}" dt="2024-04-11T12:02:01" v="243" actId="20577"/>
          <ac:spMkLst>
            <pc:docMk/>
            <pc:sldMk cId="4095927196" sldId="1132"/>
            <ac:spMk id="2" creationId="{00000000-0000-0000-0000-000000000000}"/>
          </ac:spMkLst>
        </pc:spChg>
        <pc:spChg chg="mod">
          <ac:chgData name="Marco Redeman" userId="1d340ed4-bd4d-4a3d-bfc2-03316eab5961" providerId="ADAL" clId="{DA82698B-28C7-4626-9FE7-866D0ACC3517}" dt="2024-04-11T12:01:28.012" v="234" actId="20577"/>
          <ac:spMkLst>
            <pc:docMk/>
            <pc:sldMk cId="4095927196" sldId="1132"/>
            <ac:spMk id="3" creationId="{00000000-0000-0000-0000-000000000000}"/>
          </ac:spMkLst>
        </pc:spChg>
      </pc:sldChg>
      <pc:sldChg chg="modSp add mod">
        <pc:chgData name="Marco Redeman" userId="1d340ed4-bd4d-4a3d-bfc2-03316eab5961" providerId="ADAL" clId="{DA82698B-28C7-4626-9FE7-866D0ACC3517}" dt="2024-04-11T12:02:46.575" v="291" actId="20577"/>
        <pc:sldMkLst>
          <pc:docMk/>
          <pc:sldMk cId="2353478229" sldId="1133"/>
        </pc:sldMkLst>
        <pc:spChg chg="mod">
          <ac:chgData name="Marco Redeman" userId="1d340ed4-bd4d-4a3d-bfc2-03316eab5961" providerId="ADAL" clId="{DA82698B-28C7-4626-9FE7-866D0ACC3517}" dt="2024-04-11T12:02:21.014" v="246" actId="20577"/>
          <ac:spMkLst>
            <pc:docMk/>
            <pc:sldMk cId="2353478229" sldId="1133"/>
            <ac:spMk id="2" creationId="{00000000-0000-0000-0000-000000000000}"/>
          </ac:spMkLst>
        </pc:spChg>
        <pc:spChg chg="mod">
          <ac:chgData name="Marco Redeman" userId="1d340ed4-bd4d-4a3d-bfc2-03316eab5961" providerId="ADAL" clId="{DA82698B-28C7-4626-9FE7-866D0ACC3517}" dt="2024-04-11T12:02:46.575" v="291" actId="20577"/>
          <ac:spMkLst>
            <pc:docMk/>
            <pc:sldMk cId="2353478229" sldId="1133"/>
            <ac:spMk id="3" creationId="{00000000-0000-0000-0000-000000000000}"/>
          </ac:spMkLst>
        </pc:spChg>
      </pc:sldChg>
      <pc:sldChg chg="modSp add mod">
        <pc:chgData name="Marco Redeman" userId="1d340ed4-bd4d-4a3d-bfc2-03316eab5961" providerId="ADAL" clId="{DA82698B-28C7-4626-9FE7-866D0ACC3517}" dt="2024-04-11T15:37:42.173" v="314" actId="20577"/>
        <pc:sldMkLst>
          <pc:docMk/>
          <pc:sldMk cId="1882919138" sldId="1134"/>
        </pc:sldMkLst>
        <pc:spChg chg="mod">
          <ac:chgData name="Marco Redeman" userId="1d340ed4-bd4d-4a3d-bfc2-03316eab5961" providerId="ADAL" clId="{DA82698B-28C7-4626-9FE7-866D0ACC3517}" dt="2024-04-11T15:37:42.173" v="314" actId="20577"/>
          <ac:spMkLst>
            <pc:docMk/>
            <pc:sldMk cId="1882919138" sldId="1134"/>
            <ac:spMk id="2" creationId="{00000000-0000-0000-0000-000000000000}"/>
          </ac:spMkLst>
        </pc:spChg>
      </pc:sldChg>
      <pc:sldChg chg="add">
        <pc:chgData name="Marco Redeman" userId="1d340ed4-bd4d-4a3d-bfc2-03316eab5961" providerId="ADAL" clId="{DA82698B-28C7-4626-9FE7-866D0ACC3517}" dt="2024-04-18T06:40:58.984" v="315"/>
        <pc:sldMkLst>
          <pc:docMk/>
          <pc:sldMk cId="3676296814" sldId="1135"/>
        </pc:sldMkLst>
      </pc:sldChg>
    </pc:docChg>
  </pc:docChgLst>
  <pc:docChgLst>
    <pc:chgData name="Marco Redeman" userId="1d340ed4-bd4d-4a3d-bfc2-03316eab5961" providerId="ADAL" clId="{F99617DE-D136-438B-9A38-F53D7DB18071}"/>
    <pc:docChg chg="modNotesMaster">
      <pc:chgData name="Marco Redeman" userId="1d340ed4-bd4d-4a3d-bfc2-03316eab5961" providerId="ADAL" clId="{F99617DE-D136-438B-9A38-F53D7DB18071}" dt="2024-04-11T12:06:45.569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831692D-5269-41B5-9FFD-D3F283335190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D7E0E91C-720A-45F3-9FDE-B83A567903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7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5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5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3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81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2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6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8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9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9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25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Welkom op de MAG-avond!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38731" y="2044685"/>
            <a:ext cx="1049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aan de slag met de Maatschappelijke Agenda</a:t>
            </a:r>
          </a:p>
          <a:p>
            <a:endParaRPr lang="nl-NL" sz="36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5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92AD75-14D4-85A0-5983-BA9181F46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19F73-D4F7-BCC5-D22A-31D273A7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1A1263-1A40-B318-B885-204F5A931AA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B737C95-88FD-108E-8A0B-3815222CC2E3}"/>
              </a:ext>
            </a:extLst>
          </p:cNvPr>
          <p:cNvSpPr txBox="1"/>
          <p:nvPr/>
        </p:nvSpPr>
        <p:spPr>
          <a:xfrm>
            <a:off x="603682" y="1802181"/>
            <a:ext cx="114180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Vitaliteit:	</a:t>
            </a:r>
          </a:p>
          <a:p>
            <a:r>
              <a:rPr lang="nl-NL" sz="3200" b="1"/>
              <a:t>		- </a:t>
            </a:r>
            <a:r>
              <a:rPr lang="nl-NL" sz="3200" b="1">
                <a:solidFill>
                  <a:srgbClr val="000000"/>
                </a:solidFill>
              </a:rPr>
              <a:t>Meer mensen hebben het vermogen om te herstellen 		van stress en tegenslag (inwoners zijn veerkrachtiger)</a:t>
            </a:r>
          </a:p>
          <a:p>
            <a:r>
              <a:rPr lang="nl-NL" sz="3200" b="1">
                <a:solidFill>
                  <a:srgbClr val="000000"/>
                </a:solidFill>
              </a:rPr>
              <a:t>		- De verenigingen midden in de samenleving</a:t>
            </a:r>
            <a:br>
              <a:rPr lang="nl-NL" sz="3200" b="1">
                <a:solidFill>
                  <a:srgbClr val="000000"/>
                </a:solidFill>
              </a:rPr>
            </a:br>
            <a:endParaRPr lang="nl-NL" sz="3200" b="1">
              <a:solidFill>
                <a:srgbClr val="000000"/>
              </a:solidFill>
            </a:endParaRPr>
          </a:p>
          <a:p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0FA80A-82B4-D76A-A586-CEE561AAC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84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00E48-0F67-07BC-C80C-ECE4AA4F8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9D1DE-3C71-3CA8-484D-F961784B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714CFD-6EF7-79B0-F72F-B60C3C82376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B54D401-0D36-01B7-B0F1-167D061027A4}"/>
              </a:ext>
            </a:extLst>
          </p:cNvPr>
          <p:cNvSpPr txBox="1"/>
          <p:nvPr/>
        </p:nvSpPr>
        <p:spPr>
          <a:xfrm>
            <a:off x="603682" y="1802181"/>
            <a:ext cx="11418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 i="0" u="none" strike="noStrike" baseline="0">
                <a:solidFill>
                  <a:srgbClr val="000000"/>
                </a:solidFill>
              </a:rPr>
              <a:t>Talentontwikkeling:	</a:t>
            </a:r>
          </a:p>
          <a:p>
            <a:r>
              <a:rPr lang="nl-NL" sz="3200" b="1">
                <a:solidFill>
                  <a:srgbClr val="000000"/>
                </a:solidFill>
              </a:rPr>
              <a:t>		</a:t>
            </a:r>
            <a:r>
              <a:rPr lang="nl-NL" sz="3200" b="1" i="0" u="none" strike="noStrike" baseline="0">
                <a:solidFill>
                  <a:srgbClr val="000000"/>
                </a:solidFill>
              </a:rPr>
              <a:t>- Leven lang leren</a:t>
            </a:r>
            <a:br>
              <a:rPr lang="nl-NL" sz="3200" b="1" i="0" u="none" strike="noStrike" baseline="0">
                <a:solidFill>
                  <a:srgbClr val="000000"/>
                </a:solidFill>
              </a:rPr>
            </a:br>
            <a:r>
              <a:rPr lang="nl-NL" sz="3200" b="1" i="0" u="none" strike="noStrike" baseline="0">
                <a:solidFill>
                  <a:srgbClr val="000000"/>
                </a:solidFill>
              </a:rPr>
              <a:t>		- Cultuur voor iedereen</a:t>
            </a: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C77C0D9-18A5-5C52-0A1F-BD290ECC5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5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95CDA-0B15-DE73-407A-4142D3550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111C2-18DD-0FAC-0E53-02CE954D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725D0E1-9042-A80E-6FBB-D6788696DA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3674DC5-7670-EC63-B2DB-1AB8B6BC024C}"/>
              </a:ext>
            </a:extLst>
          </p:cNvPr>
          <p:cNvSpPr txBox="1"/>
          <p:nvPr/>
        </p:nvSpPr>
        <p:spPr>
          <a:xfrm>
            <a:off x="603682" y="1802181"/>
            <a:ext cx="114180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Zorg voor elkaar:	</a:t>
            </a:r>
            <a:br>
              <a:rPr lang="nl-NL" sz="3200" b="1"/>
            </a:br>
            <a:r>
              <a:rPr lang="nl-NL" sz="3200" b="1"/>
              <a:t>		- Sociale cohesie en samenredzaamheid</a:t>
            </a:r>
            <a:br>
              <a:rPr lang="nl-NL" sz="3200" b="1"/>
            </a:br>
            <a:r>
              <a:rPr lang="nl-NL" sz="3200" b="1"/>
              <a:t>		- Formele en informele zorg werken beter samen</a:t>
            </a:r>
          </a:p>
          <a:p>
            <a:r>
              <a:rPr lang="nl-NL" sz="3200" b="1"/>
              <a:t>	</a:t>
            </a:r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C1C8B74-731C-743A-FC87-F8775A1D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205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B179A-1924-47EA-5A3A-D2DC026F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A7A0C-FD15-CC2D-F842-8C41372B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D1FD1B0-6F91-7E8F-37CE-89608120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0CA39B-DAE6-EDA6-0052-87C1AB8B69EC}"/>
              </a:ext>
            </a:extLst>
          </p:cNvPr>
          <p:cNvSpPr txBox="1"/>
          <p:nvPr/>
        </p:nvSpPr>
        <p:spPr>
          <a:xfrm>
            <a:off x="603682" y="1802181"/>
            <a:ext cx="11418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Werk en inkomen:</a:t>
            </a:r>
            <a:br>
              <a:rPr lang="nl-NL" sz="3200" b="1"/>
            </a:br>
            <a:r>
              <a:rPr lang="nl-NL" sz="3200" b="1"/>
              <a:t>		- Bestaanszekerheid</a:t>
            </a:r>
            <a:br>
              <a:rPr lang="nl-NL" sz="3200" b="1"/>
            </a:br>
            <a:r>
              <a:rPr lang="nl-NL" sz="3200" b="1"/>
              <a:t>		- Zelf aan de slag</a:t>
            </a:r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F9A0458-3507-114F-3396-9C36D99F7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55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9FF3E-EC03-7F69-4630-9BAC66163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35F98-9619-A059-BDC6-98BF0937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6CCC0A-6861-DC41-8E3A-C6AD57DBCC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84E4A60-46F0-BC5C-171C-95C62E8361B3}"/>
              </a:ext>
            </a:extLst>
          </p:cNvPr>
          <p:cNvSpPr txBox="1"/>
          <p:nvPr/>
        </p:nvSpPr>
        <p:spPr>
          <a:xfrm>
            <a:off x="603682" y="1802181"/>
            <a:ext cx="114180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Opgroeien en opvoeden:	</a:t>
            </a:r>
            <a:br>
              <a:rPr lang="nl-NL" sz="3200" b="1"/>
            </a:br>
            <a:r>
              <a:rPr lang="nl-NL" sz="3200" b="1"/>
              <a:t>		- Het start met preventie</a:t>
            </a:r>
          </a:p>
          <a:p>
            <a:r>
              <a:rPr lang="nl-NL" sz="3200" b="1"/>
              <a:t>		- Ouders zijn (samen met hun netwerk) voldoende 			toegerust voor de opvoeding van hun kind</a:t>
            </a:r>
            <a:br>
              <a:rPr lang="nl-NL" sz="3200" b="1"/>
            </a:br>
            <a:r>
              <a:rPr lang="nl-NL" sz="3200" b="1"/>
              <a:t>		- Alle kinderen kunnen zich optimaal ontwikkelen</a:t>
            </a:r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FE79664-7639-1F29-ED6B-4AE168DB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25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11565-04BC-5CB6-E6F9-43502E4FA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183F8-9F4D-E775-8EDA-C467F357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828DA8-5D87-524B-7B0C-F73B6629D92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8D4F00C-6B7C-962F-8B4B-9804BE2687EA}"/>
              </a:ext>
            </a:extLst>
          </p:cNvPr>
          <p:cNvSpPr txBox="1"/>
          <p:nvPr/>
        </p:nvSpPr>
        <p:spPr>
          <a:xfrm>
            <a:off x="603682" y="1802181"/>
            <a:ext cx="114180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Thuis wonen:	</a:t>
            </a:r>
            <a:br>
              <a:rPr lang="nl-NL" sz="3200" b="1"/>
            </a:br>
            <a:r>
              <a:rPr lang="nl-NL" sz="3200" b="1"/>
              <a:t>	- </a:t>
            </a:r>
            <a:r>
              <a:rPr lang="nl-NL" sz="3200" b="1">
                <a:effectLst/>
                <a:ea typeface="Aptos" panose="020B0004020202020204" pitchFamily="34" charset="0"/>
                <a:cs typeface="Calibri" panose="020F0502020204030204" pitchFamily="34" charset="0"/>
              </a:rPr>
              <a:t>De woonomgeving is inclusief ingericht, zodat deze 			toegankelijk is en iedereen zichzelf kan zijn en mee kan doen.</a:t>
            </a:r>
            <a:br>
              <a:rPr lang="nl-NL" sz="3200" b="1"/>
            </a:br>
            <a:r>
              <a:rPr lang="nl-NL" sz="3200" b="1"/>
              <a:t>	- Voor degenen die dat nodig hebben is er ondersteuning bij 	het meedoen.</a:t>
            </a:r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B56B2A1-30DB-831D-354F-D957C3066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24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805DD-E4CA-D228-FD08-880788641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3A0263-CE46-6975-E846-1B33E57C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BEF37AF-F8DF-A45C-84FA-5205E61BA5E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8F6608E-542E-FA57-0EE7-5A3CDC24863C}"/>
              </a:ext>
            </a:extLst>
          </p:cNvPr>
          <p:cNvSpPr txBox="1"/>
          <p:nvPr/>
        </p:nvSpPr>
        <p:spPr>
          <a:xfrm>
            <a:off x="603682" y="1802181"/>
            <a:ext cx="114180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Hulp bij meedoen:	</a:t>
            </a:r>
            <a:br>
              <a:rPr lang="nl-NL" sz="3200" b="1"/>
            </a:br>
            <a:r>
              <a:rPr lang="nl-NL" sz="3200" b="1"/>
              <a:t>		- Hulp bij normaliseren en samenredzaamheid</a:t>
            </a:r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F539203-125D-1CF1-DF4A-012034AA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En nu bent u </a:t>
            </a:r>
            <a:r>
              <a:rPr lang="nl-NL" b="1">
                <a:solidFill>
                  <a:srgbClr val="0070C0"/>
                </a:solidFill>
              </a:rPr>
              <a:t>aan zet!</a:t>
            </a:r>
            <a:endParaRPr lang="nl-NL" b="1" dirty="0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38731" y="2044685"/>
            <a:ext cx="1049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aan de slag met de Maatschappelijke Agenda</a:t>
            </a:r>
          </a:p>
          <a:p>
            <a:endParaRPr lang="nl-NL" sz="36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19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5321" y="2925863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Opgaven</a:t>
            </a:r>
          </a:p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(pijlers) </a:t>
            </a:r>
          </a:p>
          <a:p>
            <a:pPr marL="0" indent="0">
              <a:buNone/>
            </a:pPr>
            <a:endParaRPr lang="nl-NL" sz="4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A5B959-D6F0-BF19-33DF-AD6D79D4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De Maatschappelijke agenda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29304" y="1562269"/>
            <a:ext cx="104931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Eén visiedocument voor het hele sociaal domein</a:t>
            </a:r>
            <a:br>
              <a:rPr lang="nl-NL" sz="3200" b="1"/>
            </a:br>
            <a:endParaRPr lang="nl-NL" sz="3200" b="1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Nieuwe manier van werken: in ontwikkeling</a:t>
            </a:r>
            <a:br>
              <a:rPr lang="nl-NL" sz="3200" b="1"/>
            </a:br>
            <a:endParaRPr lang="nl-NL" sz="3200" b="1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Vastgesteld in alle drie de HLT-gemeenten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Na twee jaar herijken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nl-NL" sz="3200" b="1"/>
          </a:p>
          <a:p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De Maatschappelijke agenda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werken aan gedeelde ambities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5321" y="2925863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Opgaven</a:t>
            </a:r>
          </a:p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(pijlers) </a:t>
            </a:r>
          </a:p>
          <a:p>
            <a:pPr marL="0" indent="0">
              <a:buNone/>
            </a:pPr>
            <a:endParaRPr lang="nl-NL" sz="4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A5B959-D6F0-BF19-33DF-AD6D79D4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Ambities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A61A319-3460-45F7-52B1-CC3A525D5F2C}"/>
              </a:ext>
            </a:extLst>
          </p:cNvPr>
          <p:cNvSpPr txBox="1">
            <a:spLocks/>
          </p:cNvSpPr>
          <p:nvPr/>
        </p:nvSpPr>
        <p:spPr>
          <a:xfrm>
            <a:off x="414051" y="1239883"/>
            <a:ext cx="10569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u="sng">
                <a:solidFill>
                  <a:srgbClr val="0070C0"/>
                </a:solidFill>
              </a:rPr>
              <a:t>Voorbeeld</a:t>
            </a:r>
            <a:r>
              <a:rPr lang="nl-NL" b="1">
                <a:solidFill>
                  <a:srgbClr val="0070C0"/>
                </a:solidFill>
              </a:rPr>
              <a:t>: pijler 3. Zorg voor Elkaar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D4329A-5D56-399A-4E31-E651882ABDD8}"/>
              </a:ext>
            </a:extLst>
          </p:cNvPr>
          <p:cNvSpPr txBox="1"/>
          <p:nvPr/>
        </p:nvSpPr>
        <p:spPr>
          <a:xfrm>
            <a:off x="1526959" y="1739822"/>
            <a:ext cx="103691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sz="2800" b="0" i="0" u="none" strike="noStrike" baseline="0">
              <a:solidFill>
                <a:srgbClr val="000000"/>
              </a:solidFill>
              <a:latin typeface="Myriad Pro"/>
            </a:endParaRPr>
          </a:p>
          <a:p>
            <a:pPr algn="l"/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Inwoners zijn (meer) betrokken bij hun buurt en kijken naar elkaar om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Jong en oud voelt zich prettig en veilig in de wijk en op straat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Minder mensen voelen zich eenzaam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De draagkracht en draaglast van mantelzorgers zijn in balans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Mantelzorgers en vrijwilligers weten zich gesteund door de gemeente</a:t>
            </a: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400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EB1D5CF-2A43-02C2-748E-C33CF509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626495"/>
          </a:xfrm>
        </p:spPr>
        <p:txBody>
          <a:bodyPr>
            <a:noAutofit/>
          </a:bodyPr>
          <a:lstStyle/>
          <a:p>
            <a:r>
              <a:rPr lang="nl-NL" b="1" u="sng">
                <a:solidFill>
                  <a:srgbClr val="0070C0"/>
                </a:solidFill>
              </a:rPr>
              <a:t>Voorbeeld</a:t>
            </a:r>
            <a:r>
              <a:rPr lang="nl-NL" b="1">
                <a:solidFill>
                  <a:srgbClr val="0070C0"/>
                </a:solidFill>
              </a:rPr>
              <a:t>: pijler 3. Zorg voor Elkaar </a:t>
            </a:r>
            <a:br>
              <a:rPr lang="nl-NL" b="1">
                <a:solidFill>
                  <a:srgbClr val="0070C0"/>
                </a:solidFill>
              </a:rPr>
            </a:br>
            <a:r>
              <a:rPr lang="nl-NL" b="1">
                <a:solidFill>
                  <a:srgbClr val="0070C0"/>
                </a:solidFill>
              </a:rPr>
              <a:t>in de </a:t>
            </a:r>
            <a:r>
              <a:rPr lang="nl-NL" b="1" err="1">
                <a:solidFill>
                  <a:srgbClr val="0070C0"/>
                </a:solidFill>
              </a:rPr>
              <a:t>gemeente-begroting</a:t>
            </a:r>
            <a:br>
              <a:rPr lang="nl-NL" b="1">
                <a:solidFill>
                  <a:srgbClr val="0070C0"/>
                </a:solidFill>
              </a:rPr>
            </a:b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C6C84B-66CA-621D-7E74-E22EC072C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26667" r="15079" b="9861"/>
          <a:stretch/>
        </p:blipFill>
        <p:spPr>
          <a:xfrm>
            <a:off x="762001" y="1409955"/>
            <a:ext cx="11015948" cy="540739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775A9E-ED62-9615-D0C8-F83CE16E9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8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Het doel van vanavond, Blok 2: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Zijn dit nog de goede ambities?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Welke ontwikkelingen zien we op dit thema?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Hoe kunnen we (nog) beter samenwerken om deze ambities te realiseren?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Het doel van vanavond, Blok 3: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Informeren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Inspireren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Verkennen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Afspraken maken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1603EA-FC44-CF03-4935-402AA8D6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Herijken van de ambities</a:t>
            </a:r>
            <a:br>
              <a:rPr lang="nl-NL" b="1">
                <a:solidFill>
                  <a:srgbClr val="0070C0"/>
                </a:solidFill>
              </a:rPr>
            </a:br>
            <a:br>
              <a:rPr lang="nl-NL" sz="2000" b="1">
                <a:solidFill>
                  <a:srgbClr val="0070C0"/>
                </a:solidFill>
              </a:rPr>
            </a:br>
            <a:r>
              <a:rPr lang="nl-NL" sz="3200" b="1">
                <a:solidFill>
                  <a:srgbClr val="0070C0"/>
                </a:solidFill>
              </a:rPr>
              <a:t>Denkrichting nieuwe accenten:</a:t>
            </a: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3" name="Tekstvak 2"/>
          <p:cNvSpPr txBox="1"/>
          <p:nvPr/>
        </p:nvSpPr>
        <p:spPr>
          <a:xfrm>
            <a:off x="603682" y="1802181"/>
            <a:ext cx="114180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b="1"/>
          </a:p>
          <a:p>
            <a:r>
              <a:rPr lang="nl-NL" sz="3200" b="1"/>
              <a:t>Algemeen:	</a:t>
            </a:r>
            <a:br>
              <a:rPr lang="nl-NL" sz="3200" b="1"/>
            </a:br>
            <a:r>
              <a:rPr lang="nl-NL" sz="3200" b="1"/>
              <a:t>		- Meer aandacht voor Brede Welvaart en Inclusie</a:t>
            </a:r>
            <a:br>
              <a:rPr lang="nl-NL" sz="3200" b="1"/>
            </a:br>
            <a:r>
              <a:rPr lang="nl-NL" sz="3200" b="1"/>
              <a:t>		- Normaliseren en Samenredzaamheid</a:t>
            </a:r>
            <a:br>
              <a:rPr lang="nl-NL" sz="3200" b="1"/>
            </a:br>
            <a:br>
              <a:rPr lang="nl-NL" sz="3200" b="1"/>
            </a:br>
            <a:endParaRPr lang="nl-NL" sz="3200" b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80A64C2-EB75-2A10-A332-D8075EA0F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593" y="494574"/>
            <a:ext cx="1428750" cy="10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843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5E5DAF6F4304DAEB89116CFBF2C0C" ma:contentTypeVersion="13" ma:contentTypeDescription="Create a new document." ma:contentTypeScope="" ma:versionID="bc572d82864aeecf82659204fb787f5a">
  <xsd:schema xmlns:xsd="http://www.w3.org/2001/XMLSchema" xmlns:xs="http://www.w3.org/2001/XMLSchema" xmlns:p="http://schemas.microsoft.com/office/2006/metadata/properties" xmlns:ns2="4c215b46-d860-4c05-b4dd-a9b3a847a788" xmlns:ns3="f107be8b-1cac-4c1f-aadb-fa63f00977a0" targetNamespace="http://schemas.microsoft.com/office/2006/metadata/properties" ma:root="true" ma:fieldsID="a5939fa1343f2b5f76355b016ab0c4f4" ns2:_="" ns3:_="">
    <xsd:import namespace="4c215b46-d860-4c05-b4dd-a9b3a847a788"/>
    <xsd:import namespace="f107be8b-1cac-4c1f-aadb-fa63f009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15b46-d860-4c05-b4dd-a9b3a847a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e8b-1cac-4c1f-aadb-fa63f0097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182a45a-507d-496f-8dde-c1f0c49c430e}" ma:internalName="TaxCatchAll" ma:showField="CatchAllData" ma:web="f107be8b-1cac-4c1f-aadb-fa63f0097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15b46-d860-4c05-b4dd-a9b3a847a788">
      <Terms xmlns="http://schemas.microsoft.com/office/infopath/2007/PartnerControls"/>
    </lcf76f155ced4ddcb4097134ff3c332f>
    <TaxCatchAll xmlns="f107be8b-1cac-4c1f-aadb-fa63f00977a0" xsi:nil="true"/>
  </documentManagement>
</p:properties>
</file>

<file path=customXml/itemProps1.xml><?xml version="1.0" encoding="utf-8"?>
<ds:datastoreItem xmlns:ds="http://schemas.openxmlformats.org/officeDocument/2006/customXml" ds:itemID="{66C26A50-CE69-4467-8A30-A3E3576270F1}"/>
</file>

<file path=customXml/itemProps2.xml><?xml version="1.0" encoding="utf-8"?>
<ds:datastoreItem xmlns:ds="http://schemas.openxmlformats.org/officeDocument/2006/customXml" ds:itemID="{2FBDBCC4-A569-40F4-B45A-7BBDEC42C2FB}"/>
</file>

<file path=customXml/itemProps3.xml><?xml version="1.0" encoding="utf-8"?>
<ds:datastoreItem xmlns:ds="http://schemas.openxmlformats.org/officeDocument/2006/customXml" ds:itemID="{2E21F066-0595-4FBF-97F5-C686FEB1A93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7722</TotalTime>
  <Words>545</Words>
  <Application>Microsoft Office PowerPoint</Application>
  <PresentationFormat>Breedbeeld</PresentationFormat>
  <Paragraphs>100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InterstateLight</vt:lpstr>
      <vt:lpstr>Myriad Pro</vt:lpstr>
      <vt:lpstr>Kantoorthema</vt:lpstr>
      <vt:lpstr>Welkom op de MAG-avond!</vt:lpstr>
      <vt:lpstr>De Maatschappelijke agenda is</vt:lpstr>
      <vt:lpstr>De Maatschappelijke agenda is</vt:lpstr>
      <vt:lpstr>PowerPoint-presentatie</vt:lpstr>
      <vt:lpstr>Ambities</vt:lpstr>
      <vt:lpstr>Voorbeeld: pijler 3. Zorg voor Elkaar  in de gemeente-begroting </vt:lpstr>
      <vt:lpstr>Het doel van vanavond, Blok 2:</vt:lpstr>
      <vt:lpstr>Het doel van vanavond, Blok 3:</vt:lpstr>
      <vt:lpstr>Herijken van de ambities  Denkrichting nieuwe accenten:</vt:lpstr>
      <vt:lpstr>Herijken van de ambities  Denkrichting nieuwe accenten:</vt:lpstr>
      <vt:lpstr>Herijken van de ambities  Denkrichting nieuwe accenten:</vt:lpstr>
      <vt:lpstr>Herijken van de ambities  Denkrichting nieuwe accenten:</vt:lpstr>
      <vt:lpstr>Herijken van de ambities  Denkrichting nieuwe accenten:</vt:lpstr>
      <vt:lpstr>Herijken van de ambities  Denkrichting nieuwe accenten:</vt:lpstr>
      <vt:lpstr>Herijken van de ambities  Denkrichting nieuwe accenten:</vt:lpstr>
      <vt:lpstr>Herijken van de ambities  Denkrichting nieuwe accenten:</vt:lpstr>
      <vt:lpstr>En nu bent u aan zet!</vt:lpstr>
      <vt:lpstr>PowerPoint-presentatie</vt:lpstr>
    </vt:vector>
  </TitlesOfParts>
  <Company>HLTSamen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Maatschappelijke Agenda   Teylingen en Lisse</dc:title>
  <dc:creator>Ella Visser</dc:creator>
  <cp:lastModifiedBy>Marco Redeman</cp:lastModifiedBy>
  <cp:revision>1</cp:revision>
  <cp:lastPrinted>2024-04-11T12:06:48Z</cp:lastPrinted>
  <dcterms:created xsi:type="dcterms:W3CDTF">2020-09-15T09:23:03Z</dcterms:created>
  <dcterms:modified xsi:type="dcterms:W3CDTF">2024-04-18T06:41:07Z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0x01010055A5E5DAF6F4304DAEB89116CFBF2C0C</vt:lpwstr>
  </property>
</Properties>
</file>